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4"/>
  </p:notesMasterIdLst>
  <p:sldIdLst>
    <p:sldId id="257" r:id="rId2"/>
    <p:sldId id="258" r:id="rId3"/>
    <p:sldId id="705" r:id="rId4"/>
    <p:sldId id="739" r:id="rId5"/>
    <p:sldId id="743" r:id="rId6"/>
    <p:sldId id="712" r:id="rId7"/>
    <p:sldId id="713" r:id="rId8"/>
    <p:sldId id="714" r:id="rId9"/>
    <p:sldId id="715" r:id="rId10"/>
    <p:sldId id="716" r:id="rId11"/>
    <p:sldId id="717" r:id="rId12"/>
    <p:sldId id="718" r:id="rId13"/>
    <p:sldId id="719" r:id="rId14"/>
    <p:sldId id="720" r:id="rId15"/>
    <p:sldId id="721" r:id="rId16"/>
    <p:sldId id="722" r:id="rId17"/>
    <p:sldId id="723" r:id="rId18"/>
    <p:sldId id="724" r:id="rId19"/>
    <p:sldId id="745" r:id="rId20"/>
    <p:sldId id="725" r:id="rId21"/>
    <p:sldId id="726" r:id="rId22"/>
    <p:sldId id="741" r:id="rId23"/>
    <p:sldId id="742" r:id="rId24"/>
    <p:sldId id="732" r:id="rId25"/>
    <p:sldId id="733" r:id="rId26"/>
    <p:sldId id="734" r:id="rId27"/>
    <p:sldId id="735" r:id="rId28"/>
    <p:sldId id="736" r:id="rId29"/>
    <p:sldId id="737" r:id="rId30"/>
    <p:sldId id="738" r:id="rId31"/>
    <p:sldId id="740" r:id="rId32"/>
    <p:sldId id="74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026B82D-4A80-5442-ADFA-E713DD9345C6}">
          <p14:sldIdLst>
            <p14:sldId id="257"/>
          </p14:sldIdLst>
        </p14:section>
        <p14:section name="Course logistics" id="{1E554E7E-B53A-C44E-A0C2-C87240A1FD47}">
          <p14:sldIdLst>
            <p14:sldId id="258"/>
            <p14:sldId id="705"/>
          </p14:sldIdLst>
        </p14:section>
        <p14:section name="iIntro user centered design" id="{2211073A-1ED6-4742-9690-17AC50295F8E}">
          <p14:sldIdLst/>
        </p14:section>
        <p14:section name="User centered design" id="{F132AC65-CA19-F248-941F-0A5277106D26}">
          <p14:sldIdLst>
            <p14:sldId id="739"/>
            <p14:sldId id="743"/>
            <p14:sldId id="712"/>
            <p14:sldId id="713"/>
            <p14:sldId id="714"/>
            <p14:sldId id="715"/>
            <p14:sldId id="716"/>
            <p14:sldId id="717"/>
            <p14:sldId id="718"/>
            <p14:sldId id="719"/>
            <p14:sldId id="720"/>
            <p14:sldId id="721"/>
            <p14:sldId id="722"/>
            <p14:sldId id="723"/>
            <p14:sldId id="724"/>
            <p14:sldId id="745"/>
            <p14:sldId id="725"/>
            <p14:sldId id="726"/>
            <p14:sldId id="741"/>
            <p14:sldId id="742"/>
            <p14:sldId id="732"/>
            <p14:sldId id="733"/>
            <p14:sldId id="734"/>
            <p14:sldId id="735"/>
            <p14:sldId id="736"/>
            <p14:sldId id="737"/>
            <p14:sldId id="738"/>
            <p14:sldId id="740"/>
            <p14:sldId id="74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6"/>
    <p:restoredTop sz="95782"/>
  </p:normalViewPr>
  <p:slideViewPr>
    <p:cSldViewPr snapToGrid="0" snapToObjects="1">
      <p:cViewPr varScale="1">
        <p:scale>
          <a:sx n="122" d="100"/>
          <a:sy n="122" d="100"/>
        </p:scale>
        <p:origin x="960" y="208"/>
      </p:cViewPr>
      <p:guideLst/>
    </p:cSldViewPr>
  </p:slideViewPr>
  <p:outlineViewPr>
    <p:cViewPr>
      <p:scale>
        <a:sx n="33" d="100"/>
        <a:sy n="33" d="100"/>
      </p:scale>
      <p:origin x="0" y="-5978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gif>
</file>

<file path=ppt/media/image12.png>
</file>

<file path=ppt/media/image13.jp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1D0D6C-137D-024A-9792-1378B1392CBD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BCFF83-FE40-E34E-9A43-68AFB1B451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0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 welcome to engineering visual interfaces for data science.  I'm Dr </a:t>
            </a:r>
            <a:r>
              <a:rPr lang="en-US" dirty="0" err="1"/>
              <a:t>Aurisano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Thanks for finding the class on Zoom.  Hopefully we will be in person again soon.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If anyone out there is comfortable turning on their cameras, that is lovely- then I feel like I am talking to students, rather than to myself.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Here’s our plan for today: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 I’m going to introduce myself, so you know a bit about me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 we are going to get to know each other, in Zoom breakout rooms.  This will give us a chance to make sure that Zoom breakout rooms work, and we all know how to access them.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Then, I am going to walk through the structure, and plan for the course.  I want to make sure everyone knows how the course will work, and what to expect, and also a bit about why the course is designed this way.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 I am going to introduce the class, and what the class is about.  Since this is a new class, and one of just a few classes in human centered computing here at UC, I wanted to give an overview of the topic.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Then I have an introductory activity, which we will do in breakout rooms, and which I think will help motivate the discussion on Wednesday, and getting into the meat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BCFF83-FE40-E34E-9A43-68AFB1B451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24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BCFF83-FE40-E34E-9A43-68AFB1B451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156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B675-126E-6799-AC9D-CC4A29F50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30CCD3-28CE-FD81-49AC-D8B4E2C04E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99F13-AEC4-E3E5-27A0-2448292E2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48CEE-06E1-5F43-8BAD-D1F706AAF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35AA2-0155-6ECC-3D98-5A5A35211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E86AF-0BF2-5A0B-4346-E783785D9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375E55-E764-CE05-E407-17FB4D206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4FCE0-7D55-C5E5-6A4A-16F73A438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0355C-8171-E1FB-1173-FFB96C9AE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21372-1328-DBE9-3FE3-108503886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40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948A76-E979-B214-1F5C-7943A742C2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857F6A-9F91-3B64-DC39-A45C35ACA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A7E5B-6861-C86A-0473-6BC9A991B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20622-5F7A-3C26-9C3B-4F149CE2D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6B2D4-7243-5927-12FF-3438863FF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18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E40B6-4E2E-4F77-26C3-1B8C4B04A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C1E18-DAD1-1253-DA11-F902267386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BF829-ABF8-6B7F-1889-03EBF67C7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39BC6-9C7E-BF8C-EC50-3AC2408D2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19C7A-674B-3F1E-2A34-9D53FCC5A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7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E3A8E-C339-5D3C-6EE8-E8EE99CF7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670F0-E5FC-4BC7-408A-71018F92E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9AB5C-C93D-8082-B8F5-1FA55D284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20633-69D1-CFB0-6BDC-C6774DA39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933A0-42D1-8E9F-4AA6-C4EF365A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707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7648D-C07C-29E3-4AED-CE3A22C3D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170D-7211-D9BA-0B82-0441082F38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FA6B2A-75E9-E1BD-233B-A08E22CB6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BB678-0660-2348-652F-80C54EF06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F90A72-CC9E-4D6D-441B-C329BE0E2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04382-FDF8-0BB6-FF26-969950E2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85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14B9-BEC2-998D-21E2-1BE12DABC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77323-A583-50A8-C1DF-600CE7A82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ED2A13-B8E6-2729-A187-D4A40A8649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C6DA4A-5438-7F6E-32A6-CE4D10332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BD4B42-F26B-91AA-D977-F4C3FBE27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3D4FB-E9A4-29BB-8AE8-B6EBB5B64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389A3A-A5B1-D25C-DCBB-EFBA56234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FB25BB-FC4C-ADDF-9E74-C4D3E497F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9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4AB02-BE14-0835-8D46-33DDAB459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9324A1-853F-5ADD-DDDF-EC72ACF1B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8CA1C8-5BE1-5720-62E0-56912D563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7ED032-3D40-8E57-B72D-24497848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178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7361EB-A08C-0AB8-E109-519425376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6F6C56-E8D5-07F4-BF23-002B949C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3DAEE1-1C5C-95F3-3625-57CF36A1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52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F1DA9-F5F6-D8DF-348D-7DEE296CE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F3C8D-4AE6-9EC8-FA08-39828B790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D915AC-AF2F-FD60-5D88-BF8CAFBE08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5AB4E-88F6-D573-1ED4-2D07127E3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F4DC77-76B1-7CCE-EA02-0D20B125F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F4470-224B-D528-607E-66A3BAF62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34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F892A-8FAA-470B-6EAE-86EC53403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E2D1FA-484E-A1BF-5AC7-B32C8C3C1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C38FAC-E121-F5EC-ED7E-C989B37FB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E1E88A-1C96-859C-C3C7-DFC89F233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25713D-C8CE-F7CC-2466-80D249A91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6C213-E6B5-40DA-2339-EC02DF456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45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A82680-7250-BD15-60A4-314A86DCC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C76A9-71BA-C7D2-F9F9-48CB19D76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62150-1A23-4F3E-547A-AE00396D13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856EC-134F-4749-B2EA-ACE3C82AE9BE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74229-EA58-8D6F-10EB-76A24BBBA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31DF8-72A2-82E8-0D3B-0D5B59D99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8167C-29BA-0F4F-ADEA-B06CA75D9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8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19AC-00D8-134C-A11B-8CA9C53A9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828" y="199697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User Interface Design </a:t>
            </a:r>
            <a:br>
              <a:rPr lang="en-US" dirty="0"/>
            </a:br>
            <a:endParaRPr lang="en-US" dirty="0"/>
          </a:p>
        </p:txBody>
      </p:sp>
      <p:pic>
        <p:nvPicPr>
          <p:cNvPr id="21506" name="Picture 2" descr="Read Sarah's Scribbles :: Practice | Tapas Comics">
            <a:extLst>
              <a:ext uri="{FF2B5EF4-FFF2-40B4-BE49-F238E27FC236}">
                <a16:creationId xmlns:a16="http://schemas.microsoft.com/office/drawing/2014/main" id="{40890158-0B01-FA1D-F94B-7346D112D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7322" y="0"/>
            <a:ext cx="45148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385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33F0C-8C62-DA60-42E5-A9465EF59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: Cell phone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48BD2-863D-11FE-7711-8B249BA8E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29926" cy="4351338"/>
          </a:xfrm>
        </p:spPr>
        <p:txBody>
          <a:bodyPr/>
          <a:lstStyle/>
          <a:p>
            <a:r>
              <a:rPr lang="en-US" dirty="0"/>
              <a:t>Consider cell phone design</a:t>
            </a:r>
          </a:p>
          <a:p>
            <a:r>
              <a:rPr lang="en-US" dirty="0"/>
              <a:t>For years: physical keyboard, with physical keys</a:t>
            </a:r>
          </a:p>
          <a:p>
            <a:pPr lvl="1"/>
            <a:r>
              <a:rPr lang="en-US" dirty="0"/>
              <a:t>There were improvements within this initial design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But, a new idea (what if there was no physical keyboard?) opened up lots of new possibilities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2B7E0F-F971-263C-03D1-2389A80D8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8126" y="1358928"/>
            <a:ext cx="1787849" cy="264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E85243-1564-AD79-60F5-44F472C5B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8126" y="4469550"/>
            <a:ext cx="2008364" cy="238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9352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33F0C-8C62-DA60-42E5-A9465EF59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: Cell phone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2B7E0F-F971-263C-03D1-2389A80D8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822" y="1569135"/>
            <a:ext cx="1787849" cy="2642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E85243-1564-AD79-60F5-44F472C5B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822" y="4469550"/>
            <a:ext cx="2008364" cy="238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825A64F-32D8-418A-1B74-0ACE07684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9738" y="1825625"/>
            <a:ext cx="8064062" cy="4351338"/>
          </a:xfrm>
        </p:spPr>
        <p:txBody>
          <a:bodyPr/>
          <a:lstStyle/>
          <a:p>
            <a:r>
              <a:rPr lang="en-US" dirty="0"/>
              <a:t>Could we have developed the touch screen cell phone by just iterating on the physical keyboard cell phone?</a:t>
            </a:r>
          </a:p>
          <a:p>
            <a:r>
              <a:rPr lang="en-US" dirty="0"/>
              <a:t>Maybe…. Probably not…. </a:t>
            </a:r>
          </a:p>
        </p:txBody>
      </p:sp>
    </p:spTree>
    <p:extLst>
      <p:ext uri="{BB962C8B-B14F-4D97-AF65-F5344CB8AC3E}">
        <p14:creationId xmlns:p14="http://schemas.microsoft.com/office/powerpoint/2010/main" val="402772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0A2E3-E9B4-49BB-9CCA-B6D02989C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Getting the Design Right</a:t>
            </a:r>
            <a:br>
              <a:rPr lang="en-US" dirty="0"/>
            </a:br>
            <a:r>
              <a:rPr lang="en-US" dirty="0"/>
              <a:t>vs</a:t>
            </a:r>
            <a:br>
              <a:rPr lang="en-US" dirty="0"/>
            </a:br>
            <a:r>
              <a:rPr lang="en-US" dirty="0"/>
              <a:t>Getting the Right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D1E38-805A-FE4A-7506-12CC2BA56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2069"/>
            <a:ext cx="10515600" cy="4074894"/>
          </a:xfrm>
        </p:spPr>
        <p:txBody>
          <a:bodyPr/>
          <a:lstStyle/>
          <a:p>
            <a:r>
              <a:rPr lang="en-US" dirty="0"/>
              <a:t>Important phrase in design and UI design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Getting the design right, is taking an idea and developing it </a:t>
            </a:r>
          </a:p>
          <a:p>
            <a:pPr lvl="1"/>
            <a:r>
              <a:rPr lang="en-US" dirty="0"/>
              <a:t>“Let me get this design right”</a:t>
            </a:r>
          </a:p>
          <a:p>
            <a:r>
              <a:rPr lang="en-US" dirty="0"/>
              <a:t>Getting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right design</a:t>
            </a:r>
            <a:r>
              <a:rPr lang="en-US" dirty="0"/>
              <a:t>, is identifying a good design idea from many possible design ideas</a:t>
            </a:r>
          </a:p>
          <a:p>
            <a:pPr lvl="1"/>
            <a:r>
              <a:rPr lang="en-US" dirty="0"/>
              <a:t>”Let’s explore and find the right design”</a:t>
            </a:r>
          </a:p>
        </p:txBody>
      </p:sp>
    </p:spTree>
    <p:extLst>
      <p:ext uri="{BB962C8B-B14F-4D97-AF65-F5344CB8AC3E}">
        <p14:creationId xmlns:p14="http://schemas.microsoft.com/office/powerpoint/2010/main" val="1757593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F2A2B-ADA9-0802-20C8-45458859B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Right Design</a:t>
            </a:r>
          </a:p>
        </p:txBody>
      </p:sp>
      <p:pic>
        <p:nvPicPr>
          <p:cNvPr id="4" name="Picture 22">
            <a:extLst>
              <a:ext uri="{FF2B5EF4-FFF2-40B4-BE49-F238E27FC236}">
                <a16:creationId xmlns:a16="http://schemas.microsoft.com/office/drawing/2014/main" id="{27FB7B1E-A3D0-4641-FB6C-007B426AA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3" y="1484313"/>
            <a:ext cx="7416800" cy="2671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6A12E6-F2AA-9939-30A3-A040AA076DE4}"/>
              </a:ext>
            </a:extLst>
          </p:cNvPr>
          <p:cNvSpPr txBox="1"/>
          <p:nvPr/>
        </p:nvSpPr>
        <p:spPr>
          <a:xfrm>
            <a:off x="672662" y="4358024"/>
            <a:ext cx="495340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lvl="1" indent="-285750" eaLnBrk="1" hangingPunct="1">
              <a:buFont typeface="Arial" panose="020B0604020202020204" pitchFamily="34" charset="0"/>
              <a:buChar char="•"/>
            </a:pPr>
            <a:r>
              <a:rPr lang="en-US" altLang="en-US" sz="1800" dirty="0"/>
              <a:t>generate many ideas and variations</a:t>
            </a:r>
          </a:p>
          <a:p>
            <a:pPr marL="742950" lvl="1" indent="-285750" eaLnBrk="1" hangingPunct="1">
              <a:buFont typeface="Arial" panose="020B0604020202020204" pitchFamily="34" charset="0"/>
              <a:buChar char="•"/>
            </a:pPr>
            <a:r>
              <a:rPr lang="en-US" altLang="en-US" sz="1800" dirty="0"/>
              <a:t>reflect on all ideas</a:t>
            </a:r>
          </a:p>
          <a:p>
            <a:pPr marL="742950" lvl="1" indent="-285750" eaLnBrk="1" hangingPunct="1">
              <a:buFont typeface="Arial" panose="020B0604020202020204" pitchFamily="34" charset="0"/>
              <a:buChar char="•"/>
            </a:pPr>
            <a:r>
              <a:rPr lang="en-US" altLang="en-US" sz="1800" dirty="0"/>
              <a:t>choose the ones that look most promising</a:t>
            </a:r>
          </a:p>
          <a:p>
            <a:pPr marL="742950" lvl="1" indent="-285750" eaLnBrk="1" hangingPunct="1">
              <a:buFont typeface="Arial" panose="020B0604020202020204" pitchFamily="34" charset="0"/>
              <a:buChar char="•"/>
            </a:pPr>
            <a:r>
              <a:rPr lang="en-US" altLang="en-US" sz="1800" dirty="0"/>
              <a:t>develop them in parallel</a:t>
            </a:r>
          </a:p>
          <a:p>
            <a:pPr marL="742950" lvl="1" indent="-285750" eaLnBrk="1" hangingPunct="1">
              <a:buFont typeface="Arial" panose="020B0604020202020204" pitchFamily="34" charset="0"/>
              <a:buChar char="•"/>
            </a:pPr>
            <a:r>
              <a:rPr lang="en-US" altLang="en-US" sz="1800" dirty="0"/>
              <a:t>add new ideas as they come up</a:t>
            </a:r>
          </a:p>
          <a:p>
            <a:pPr marL="742950" lvl="1" indent="-285750" eaLnBrk="1" hangingPunct="1">
              <a:buFont typeface="Arial" panose="020B0604020202020204" pitchFamily="34" charset="0"/>
              <a:buChar char="•"/>
            </a:pPr>
            <a:r>
              <a:rPr lang="en-US" altLang="en-US" sz="1800" i="1" dirty="0"/>
              <a:t>then </a:t>
            </a:r>
            <a:r>
              <a:rPr lang="en-US" altLang="en-US" sz="1800" dirty="0"/>
              <a:t>iterate your final choice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432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ED9EF-3ACA-B6AD-2426-EEC74EC47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way to think about it:</a:t>
            </a:r>
            <a:br>
              <a:rPr lang="en-US" dirty="0"/>
            </a:br>
            <a:r>
              <a:rPr lang="en-US" dirty="0"/>
              <a:t>Elaboration and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1BD09-CB0A-21B7-3590-2D0ABD247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038" y="1825625"/>
            <a:ext cx="2835353" cy="45397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Design process is a symbiotic relationship between elaboration and reduction</a:t>
            </a:r>
          </a:p>
          <a:p>
            <a:r>
              <a:rPr lang="en-US" dirty="0"/>
              <a:t>Elaboration: generate ideas, these are different opportunities</a:t>
            </a:r>
          </a:p>
          <a:p>
            <a:r>
              <a:rPr lang="en-US" dirty="0"/>
              <a:t>Reduction: decide on the ones worth pursuing, and then elaborate on those solutions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17">
            <a:extLst>
              <a:ext uri="{FF2B5EF4-FFF2-40B4-BE49-F238E27FC236}">
                <a16:creationId xmlns:a16="http://schemas.microsoft.com/office/drawing/2014/main" id="{DA82BB9E-B41D-249C-8FE2-D13030C81F5F}"/>
              </a:ext>
            </a:extLst>
          </p:cNvPr>
          <p:cNvGrpSpPr>
            <a:grpSpLocks/>
          </p:cNvGrpSpPr>
          <p:nvPr/>
        </p:nvGrpSpPr>
        <p:grpSpPr bwMode="auto">
          <a:xfrm>
            <a:off x="3622675" y="3176587"/>
            <a:ext cx="8569325" cy="3316288"/>
            <a:chOff x="52388" y="1785938"/>
            <a:chExt cx="8883650" cy="3714750"/>
          </a:xfrm>
        </p:grpSpPr>
        <p:grpSp>
          <p:nvGrpSpPr>
            <p:cNvPr id="6" name="Group 28">
              <a:extLst>
                <a:ext uri="{FF2B5EF4-FFF2-40B4-BE49-F238E27FC236}">
                  <a16:creationId xmlns:a16="http://schemas.microsoft.com/office/drawing/2014/main" id="{16E576DC-6CD6-F944-3AA2-754679AA12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85938" y="1785938"/>
              <a:ext cx="7150100" cy="3571875"/>
              <a:chOff x="1785918" y="1785926"/>
              <a:chExt cx="7150328" cy="3572043"/>
            </a:xfrm>
          </p:grpSpPr>
          <p:grpSp>
            <p:nvGrpSpPr>
              <p:cNvPr id="14" name="Group 24">
                <a:extLst>
                  <a:ext uri="{FF2B5EF4-FFF2-40B4-BE49-F238E27FC236}">
                    <a16:creationId xmlns:a16="http://schemas.microsoft.com/office/drawing/2014/main" id="{BF668FA9-588D-F521-C3DF-9DEFBA8EBC9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7143768" y="2285992"/>
                <a:ext cx="1792478" cy="928694"/>
                <a:chOff x="7143768" y="2285992"/>
                <a:chExt cx="1792478" cy="928694"/>
              </a:xfrm>
            </p:grpSpPr>
            <p:sp>
              <p:nvSpPr>
                <p:cNvPr id="16" name="Rectangle 9">
                  <a:extLst>
                    <a:ext uri="{FF2B5EF4-FFF2-40B4-BE49-F238E27FC236}">
                      <a16:creationId xmlns:a16="http://schemas.microsoft.com/office/drawing/2014/main" id="{EB7E490E-79CE-1BD0-D27B-73B38B27D9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143768" y="2285992"/>
                  <a:ext cx="1792478" cy="7078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1pPr>
                  <a:lvl2pPr marL="742950" indent="-285750"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2pPr>
                  <a:lvl3pPr marL="1143000" indent="-228600"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3pPr>
                  <a:lvl4pPr marL="1600200" indent="-228600"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4pPr>
                  <a:lvl5pPr marL="2057400" indent="-228600"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lang="en-US" altLang="en-US">
                      <a:latin typeface="Arial" panose="020B0604020202020204" pitchFamily="34" charset="0"/>
                    </a:rPr>
                    <a:t>Reduction</a:t>
                  </a:r>
                  <a:br>
                    <a:rPr lang="en-US" altLang="en-US">
                      <a:latin typeface="Arial" panose="020B0604020202020204" pitchFamily="34" charset="0"/>
                    </a:rPr>
                  </a:br>
                  <a:r>
                    <a:rPr lang="en-US" altLang="en-US" sz="1600">
                      <a:latin typeface="Arial" panose="020B0604020202020204" pitchFamily="34" charset="0"/>
                    </a:rPr>
                    <a:t>decision-making</a:t>
                  </a:r>
                </a:p>
              </p:txBody>
            </p:sp>
            <p:cxnSp>
              <p:nvCxnSpPr>
                <p:cNvPr id="17" name="Straight Arrow Connector 10">
                  <a:extLst>
                    <a:ext uri="{FF2B5EF4-FFF2-40B4-BE49-F238E27FC236}">
                      <a16:creationId xmlns:a16="http://schemas.microsoft.com/office/drawing/2014/main" id="{BC8516EC-1D33-0C7C-ECDA-9B20F1012171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rot="10800000" flipV="1">
                  <a:off x="8215338" y="2928935"/>
                  <a:ext cx="285754" cy="285751"/>
                </a:xfrm>
                <a:prstGeom prst="straightConnector1">
                  <a:avLst/>
                </a:prstGeom>
                <a:noFill/>
                <a:ln w="12699" algn="ctr">
                  <a:solidFill>
                    <a:schemeClr val="tx1"/>
                  </a:solidFill>
                  <a:round/>
                  <a:headEnd type="none" w="sm" len="sm"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sp>
            <p:nvSpPr>
              <p:cNvPr id="15" name="Freeform 26">
                <a:extLst>
                  <a:ext uri="{FF2B5EF4-FFF2-40B4-BE49-F238E27FC236}">
                    <a16:creationId xmlns:a16="http://schemas.microsoft.com/office/drawing/2014/main" id="{251CC92A-871D-F1CE-493C-7AEFADB7E3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1785918" y="1785926"/>
                <a:ext cx="6959599" cy="3572043"/>
              </a:xfrm>
              <a:custGeom>
                <a:avLst/>
                <a:gdLst>
                  <a:gd name="T0" fmla="*/ 6451599 w 6959599"/>
                  <a:gd name="T1" fmla="*/ 147053 h 3572043"/>
                  <a:gd name="T2" fmla="*/ 3291305 w 6959599"/>
                  <a:gd name="T3" fmla="*/ 1061456 h 3572043"/>
                  <a:gd name="T4" fmla="*/ 114968 w 6959599"/>
                  <a:gd name="T5" fmla="*/ 1703140 h 3572043"/>
                  <a:gd name="T6" fmla="*/ 3981120 w 6959599"/>
                  <a:gd name="T7" fmla="*/ 2858169 h 3572043"/>
                  <a:gd name="T8" fmla="*/ 6130759 w 6959599"/>
                  <a:gd name="T9" fmla="*/ 3419643 h 3572043"/>
                  <a:gd name="T10" fmla="*/ 6339307 w 6959599"/>
                  <a:gd name="T11" fmla="*/ 1943772 h 3572043"/>
                  <a:gd name="T12" fmla="*/ 6451599 w 6959599"/>
                  <a:gd name="T13" fmla="*/ 147053 h 35720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959599"/>
                  <a:gd name="T22" fmla="*/ 0 h 3572043"/>
                  <a:gd name="T23" fmla="*/ 6959599 w 6959599"/>
                  <a:gd name="T24" fmla="*/ 3572043 h 3572043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959599" h="3572043">
                    <a:moveTo>
                      <a:pt x="6451599" y="147053"/>
                    </a:moveTo>
                    <a:cubicBezTo>
                      <a:pt x="5943599" y="0"/>
                      <a:pt x="4347409" y="802106"/>
                      <a:pt x="3291304" y="1061453"/>
                    </a:cubicBezTo>
                    <a:cubicBezTo>
                      <a:pt x="2235199" y="1320800"/>
                      <a:pt x="0" y="1403684"/>
                      <a:pt x="114968" y="1703137"/>
                    </a:cubicBezTo>
                    <a:cubicBezTo>
                      <a:pt x="229936" y="2002590"/>
                      <a:pt x="2978484" y="2572085"/>
                      <a:pt x="3981115" y="2858169"/>
                    </a:cubicBezTo>
                    <a:cubicBezTo>
                      <a:pt x="4983746" y="3144253"/>
                      <a:pt x="5737726" y="3572043"/>
                      <a:pt x="6130757" y="3419643"/>
                    </a:cubicBezTo>
                    <a:cubicBezTo>
                      <a:pt x="6523788" y="3267243"/>
                      <a:pt x="6288504" y="2489201"/>
                      <a:pt x="6339304" y="1943769"/>
                    </a:cubicBezTo>
                    <a:cubicBezTo>
                      <a:pt x="6390104" y="1398337"/>
                      <a:pt x="6959599" y="294106"/>
                      <a:pt x="6451599" y="147053"/>
                    </a:cubicBezTo>
                    <a:close/>
                  </a:path>
                </a:pathLst>
              </a:custGeom>
              <a:noFill/>
              <a:ln w="76200" algn="ctr">
                <a:solidFill>
                  <a:srgbClr val="CC33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lIns="92075" tIns="46038" rIns="92075" bIns="46038" anchor="ctr">
                <a:spAutoFit/>
              </a:bodyPr>
              <a:lstStyle/>
              <a:p>
                <a:endParaRPr lang="en-US"/>
              </a:p>
            </p:txBody>
          </p:sp>
        </p:grpSp>
        <p:grpSp>
          <p:nvGrpSpPr>
            <p:cNvPr id="7" name="Group 29">
              <a:extLst>
                <a:ext uri="{FF2B5EF4-FFF2-40B4-BE49-F238E27FC236}">
                  <a16:creationId xmlns:a16="http://schemas.microsoft.com/office/drawing/2014/main" id="{B87CAD80-86B7-24BC-ED14-F62F68B81D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388" y="1928813"/>
              <a:ext cx="7448550" cy="3571875"/>
              <a:chOff x="52959" y="1928802"/>
              <a:chExt cx="7447999" cy="3572043"/>
            </a:xfrm>
          </p:grpSpPr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A3051664-4EA9-3F5E-5D9A-DE559AA8B7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59" y="2285992"/>
                <a:ext cx="2145139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en-US">
                    <a:latin typeface="Arial" panose="020B0604020202020204" pitchFamily="34" charset="0"/>
                  </a:rPr>
                  <a:t>Elaboration</a:t>
                </a:r>
                <a:br>
                  <a:rPr lang="en-US" altLang="en-US">
                    <a:latin typeface="Arial" panose="020B0604020202020204" pitchFamily="34" charset="0"/>
                  </a:rPr>
                </a:br>
                <a:r>
                  <a:rPr lang="en-US" altLang="en-US" sz="1600">
                    <a:latin typeface="Arial" panose="020B0604020202020204" pitchFamily="34" charset="0"/>
                  </a:rPr>
                  <a:t>opportunity seeking</a:t>
                </a:r>
              </a:p>
            </p:txBody>
          </p: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5E2E59AD-E72C-579D-EA06-6E92D4A622C3}"/>
                  </a:ext>
                </a:extLst>
              </p:cNvPr>
              <p:cNvCxnSpPr>
                <a:cxnSpLocks noChangeShapeType="1"/>
                <a:stCxn id="8" idx="2"/>
              </p:cNvCxnSpPr>
              <p:nvPr/>
            </p:nvCxnSpPr>
            <p:spPr bwMode="auto">
              <a:xfrm rot="16200000" flipH="1">
                <a:off x="1086062" y="3033344"/>
                <a:ext cx="220808" cy="141875"/>
              </a:xfrm>
              <a:prstGeom prst="straightConnector1">
                <a:avLst/>
              </a:prstGeom>
              <a:noFill/>
              <a:ln w="12699" algn="ctr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3B0DFF74-B421-49E5-986F-1EDD67B2668E}"/>
                  </a:ext>
                </a:extLst>
              </p:cNvPr>
              <p:cNvSpPr/>
              <p:nvPr/>
            </p:nvSpPr>
            <p:spPr bwMode="auto">
              <a:xfrm>
                <a:off x="357397" y="1928186"/>
                <a:ext cx="6959277" cy="3572659"/>
              </a:xfrm>
              <a:custGeom>
                <a:avLst/>
                <a:gdLst>
                  <a:gd name="connsiteX0" fmla="*/ 6451599 w 6959599"/>
                  <a:gd name="connsiteY0" fmla="*/ 147053 h 3572043"/>
                  <a:gd name="connsiteX1" fmla="*/ 3291304 w 6959599"/>
                  <a:gd name="connsiteY1" fmla="*/ 1061453 h 3572043"/>
                  <a:gd name="connsiteX2" fmla="*/ 114968 w 6959599"/>
                  <a:gd name="connsiteY2" fmla="*/ 1703137 h 3572043"/>
                  <a:gd name="connsiteX3" fmla="*/ 3981115 w 6959599"/>
                  <a:gd name="connsiteY3" fmla="*/ 2858169 h 3572043"/>
                  <a:gd name="connsiteX4" fmla="*/ 6130757 w 6959599"/>
                  <a:gd name="connsiteY4" fmla="*/ 3419643 h 3572043"/>
                  <a:gd name="connsiteX5" fmla="*/ 6339304 w 6959599"/>
                  <a:gd name="connsiteY5" fmla="*/ 1943769 h 3572043"/>
                  <a:gd name="connsiteX6" fmla="*/ 6451599 w 6959599"/>
                  <a:gd name="connsiteY6" fmla="*/ 147053 h 3572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959599" h="3572043">
                    <a:moveTo>
                      <a:pt x="6451599" y="147053"/>
                    </a:moveTo>
                    <a:cubicBezTo>
                      <a:pt x="5943599" y="0"/>
                      <a:pt x="4347409" y="802106"/>
                      <a:pt x="3291304" y="1061453"/>
                    </a:cubicBezTo>
                    <a:cubicBezTo>
                      <a:pt x="2235199" y="1320800"/>
                      <a:pt x="0" y="1403684"/>
                      <a:pt x="114968" y="1703137"/>
                    </a:cubicBezTo>
                    <a:cubicBezTo>
                      <a:pt x="229936" y="2002590"/>
                      <a:pt x="2978484" y="2572085"/>
                      <a:pt x="3981115" y="2858169"/>
                    </a:cubicBezTo>
                    <a:cubicBezTo>
                      <a:pt x="4983746" y="3144253"/>
                      <a:pt x="5737726" y="3572043"/>
                      <a:pt x="6130757" y="3419643"/>
                    </a:cubicBezTo>
                    <a:cubicBezTo>
                      <a:pt x="6523788" y="3267243"/>
                      <a:pt x="6288504" y="2489201"/>
                      <a:pt x="6339304" y="1943769"/>
                    </a:cubicBezTo>
                    <a:cubicBezTo>
                      <a:pt x="6390104" y="1398337"/>
                      <a:pt x="6959599" y="294106"/>
                      <a:pt x="6451599" y="147053"/>
                    </a:cubicBezTo>
                    <a:close/>
                  </a:path>
                </a:pathLst>
              </a:custGeom>
              <a:noFill/>
              <a:ln w="76200" cap="flat" cmpd="sng" algn="ctr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wrap="none" lIns="92075" tIns="46038" rIns="92075" bIns="46038" anchor="ctr">
                <a:spAutoFit/>
              </a:bodyPr>
              <a:lstStyle/>
              <a:p>
                <a:pPr>
                  <a:defRPr/>
                </a:pPr>
                <a:endParaRPr lang="en-US"/>
              </a:p>
            </p:txBody>
          </p:sp>
          <p:grpSp>
            <p:nvGrpSpPr>
              <p:cNvPr id="11" name="Group 27">
                <a:extLst>
                  <a:ext uri="{FF2B5EF4-FFF2-40B4-BE49-F238E27FC236}">
                    <a16:creationId xmlns:a16="http://schemas.microsoft.com/office/drawing/2014/main" id="{3E63E25D-7C6B-E271-2FFB-3835F262EE0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571604" y="3643314"/>
                <a:ext cx="5929354" cy="461665"/>
                <a:chOff x="2214546" y="3500438"/>
                <a:chExt cx="4857784" cy="461665"/>
              </a:xfrm>
            </p:grpSpPr>
            <p:cxnSp>
              <p:nvCxnSpPr>
                <p:cNvPr id="12" name="Straight Arrow Connector 22">
                  <a:extLst>
                    <a:ext uri="{FF2B5EF4-FFF2-40B4-BE49-F238E27FC236}">
                      <a16:creationId xmlns:a16="http://schemas.microsoft.com/office/drawing/2014/main" id="{C9EA807F-887D-2DD5-D43A-7B9D23EE2C01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>
                  <a:off x="2214546" y="3500438"/>
                  <a:ext cx="4857784" cy="1588"/>
                </a:xfrm>
                <a:prstGeom prst="straightConnector1">
                  <a:avLst/>
                </a:prstGeom>
                <a:noFill/>
                <a:ln w="50800" algn="ctr">
                  <a:solidFill>
                    <a:schemeClr val="tx1"/>
                  </a:solidFill>
                  <a:prstDash val="lgDash"/>
                  <a:round/>
                  <a:headEnd type="none" w="sm" len="sm"/>
                  <a:tailEnd type="arrow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13" name="Rectangle 23">
                  <a:extLst>
                    <a:ext uri="{FF2B5EF4-FFF2-40B4-BE49-F238E27FC236}">
                      <a16:creationId xmlns:a16="http://schemas.microsoft.com/office/drawing/2014/main" id="{FB88826E-B831-895B-724F-D1CC8F0800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286116" y="3500438"/>
                  <a:ext cx="3429024" cy="4616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1pPr>
                  <a:lvl2pPr marL="742950" indent="-285750"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2pPr>
                  <a:lvl3pPr marL="1143000" indent="-228600"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3pPr>
                  <a:lvl4pPr marL="1600200" indent="-228600"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4pPr>
                  <a:lvl5pPr marL="2057400" indent="-228600" eaLnBrk="0" hangingPunct="0"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1"/>
                      </a:solidFill>
                      <a:latin typeface="Comic Sans MS" panose="030F0902030302020204" pitchFamily="66" charset="0"/>
                    </a:defRPr>
                  </a:lvl9pPr>
                </a:lstStyle>
                <a:p>
                  <a:pPr eaLnBrk="1" hangingPunct="1">
                    <a:spcBef>
                      <a:spcPct val="50000"/>
                    </a:spcBef>
                  </a:pPr>
                  <a:r>
                    <a:rPr lang="en-US" altLang="en-US">
                      <a:latin typeface="Arial" panose="020B0604020202020204" pitchFamily="34" charset="0"/>
                    </a:rPr>
                    <a:t>Design process</a:t>
                  </a:r>
                  <a:endParaRPr lang="en-US" altLang="en-US" sz="1600">
                    <a:latin typeface="Arial" panose="020B0604020202020204" pitchFamily="34" charset="0"/>
                  </a:endParaRPr>
                </a:p>
              </p:txBody>
            </p:sp>
          </p:grp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5CEDB8D-A590-8DB2-CE10-56FD46EE9B1D}"/>
              </a:ext>
            </a:extLst>
          </p:cNvPr>
          <p:cNvSpPr txBox="1"/>
          <p:nvPr/>
        </p:nvSpPr>
        <p:spPr>
          <a:xfrm>
            <a:off x="3214132" y="6544815"/>
            <a:ext cx="8572500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Source: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  <a:latin typeface="+mj-lt"/>
              </a:rPr>
              <a:t>Laseau,P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.  (1980) Graphic Thinking for Architects &amp; Designers. John Wiley and Sons </a:t>
            </a:r>
          </a:p>
        </p:txBody>
      </p:sp>
    </p:spTree>
    <p:extLst>
      <p:ext uri="{BB962C8B-B14F-4D97-AF65-F5344CB8AC3E}">
        <p14:creationId xmlns:p14="http://schemas.microsoft.com/office/powerpoint/2010/main" val="3681138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6020F-76AC-378C-760E-3586880D1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creativity?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6EB61-2E08-3033-023B-CDB994D9F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 creative in enumerating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meaningfully distinct options </a:t>
            </a:r>
            <a:r>
              <a:rPr lang="en-US" dirty="0"/>
              <a:t>from which to choose</a:t>
            </a:r>
          </a:p>
          <a:p>
            <a:r>
              <a:rPr lang="en-US" dirty="0"/>
              <a:t>Be creative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defining the criteria or heuristics </a:t>
            </a:r>
            <a:r>
              <a:rPr lang="en-US" dirty="0"/>
              <a:t>that will help you make your choices in which designs to develop</a:t>
            </a:r>
          </a:p>
        </p:txBody>
      </p:sp>
    </p:spTree>
    <p:extLst>
      <p:ext uri="{BB962C8B-B14F-4D97-AF65-F5344CB8AC3E}">
        <p14:creationId xmlns:p14="http://schemas.microsoft.com/office/powerpoint/2010/main" val="1946793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1CF5F-C337-EFE4-88D3-C354ACC98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funnel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6B533-D6B1-A9C1-CC55-D08931F50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319" y="1861250"/>
            <a:ext cx="3045031" cy="120258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Alternate generation of ideas and convergence until resolution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91E0697-AE6C-CD20-DC4E-02C68A02D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634" y="917867"/>
            <a:ext cx="8040366" cy="5257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76868D-C46B-34DA-4CB8-1DF3CD6D3D57}"/>
              </a:ext>
            </a:extLst>
          </p:cNvPr>
          <p:cNvSpPr txBox="1"/>
          <p:nvPr/>
        </p:nvSpPr>
        <p:spPr>
          <a:xfrm>
            <a:off x="159142" y="6345731"/>
            <a:ext cx="9144000" cy="5847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Modified from Pugh, S. (1990) Total design: Integrated methods for successful products engineering. </a:t>
            </a:r>
            <a:br>
              <a:rPr lang="en-US" sz="1600" dirty="0">
                <a:solidFill>
                  <a:schemeClr val="bg2">
                    <a:lumMod val="75000"/>
                  </a:schemeClr>
                </a:solidFill>
                <a:latin typeface="+mj-lt"/>
              </a:rPr>
            </a:b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Addison-Wesley. P. 75</a:t>
            </a:r>
          </a:p>
        </p:txBody>
      </p:sp>
    </p:spTree>
    <p:extLst>
      <p:ext uri="{BB962C8B-B14F-4D97-AF65-F5344CB8AC3E}">
        <p14:creationId xmlns:p14="http://schemas.microsoft.com/office/powerpoint/2010/main" val="3561976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8D42-2AD6-E4B3-BA6A-7BDE113A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Practices for descending the design funnel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36BBF-1F48-541D-79AA-0F32B6D8D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develop practices that will help us explore design possibilities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10 plus 10 method</a:t>
            </a:r>
          </a:p>
        </p:txBody>
      </p:sp>
      <p:grpSp>
        <p:nvGrpSpPr>
          <p:cNvPr id="4" name="Group 15">
            <a:extLst>
              <a:ext uri="{FF2B5EF4-FFF2-40B4-BE49-F238E27FC236}">
                <a16:creationId xmlns:a16="http://schemas.microsoft.com/office/drawing/2014/main" id="{5124BE3C-7091-33BA-8C93-CDB0989BB495}"/>
              </a:ext>
            </a:extLst>
          </p:cNvPr>
          <p:cNvGrpSpPr>
            <a:grpSpLocks/>
          </p:cNvGrpSpPr>
          <p:nvPr/>
        </p:nvGrpSpPr>
        <p:grpSpPr bwMode="auto">
          <a:xfrm>
            <a:off x="4596122" y="2668587"/>
            <a:ext cx="5786438" cy="3643313"/>
            <a:chOff x="500063" y="1285875"/>
            <a:chExt cx="8215312" cy="4811713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595DFD5E-ED5D-674F-6D09-3917BD82C0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063" y="1285875"/>
              <a:ext cx="8215312" cy="4811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699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</p:pic>
        <p:grpSp>
          <p:nvGrpSpPr>
            <p:cNvPr id="6" name="Group 14">
              <a:extLst>
                <a:ext uri="{FF2B5EF4-FFF2-40B4-BE49-F238E27FC236}">
                  <a16:creationId xmlns:a16="http://schemas.microsoft.com/office/drawing/2014/main" id="{C2FFA193-9729-B58D-E580-A3B4C55FAE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7375" y="1357313"/>
              <a:ext cx="5429250" cy="3929062"/>
              <a:chOff x="1857375" y="1357313"/>
              <a:chExt cx="5429250" cy="3929062"/>
            </a:xfrm>
          </p:grpSpPr>
          <p:sp>
            <p:nvSpPr>
              <p:cNvPr id="7" name="Rectangle 4">
                <a:extLst>
                  <a:ext uri="{FF2B5EF4-FFF2-40B4-BE49-F238E27FC236}">
                    <a16:creationId xmlns:a16="http://schemas.microsoft.com/office/drawing/2014/main" id="{C193CDA5-7257-88D7-779D-05EE73F8FA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7375" y="1357313"/>
                <a:ext cx="1357313" cy="3929062"/>
              </a:xfrm>
              <a:prstGeom prst="rect">
                <a:avLst/>
              </a:prstGeom>
              <a:solidFill>
                <a:srgbClr val="FFFF99">
                  <a:alpha val="59999"/>
                </a:srgbClr>
              </a:solidFill>
              <a:ln w="12699" algn="ctr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lIns="92075" tIns="46038" rIns="92075" bIns="46038" anchor="ctr">
                <a:spAutoFit/>
              </a:bodyPr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8" name="Rectangle 5">
                <a:extLst>
                  <a:ext uri="{FF2B5EF4-FFF2-40B4-BE49-F238E27FC236}">
                    <a16:creationId xmlns:a16="http://schemas.microsoft.com/office/drawing/2014/main" id="{D6BBAEB2-7632-FCEF-36C7-34A75C070D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4688" y="1357313"/>
                <a:ext cx="1357312" cy="3929062"/>
              </a:xfrm>
              <a:prstGeom prst="rect">
                <a:avLst/>
              </a:prstGeom>
              <a:solidFill>
                <a:srgbClr val="FFFF00">
                  <a:alpha val="59999"/>
                </a:srgbClr>
              </a:solidFill>
              <a:ln w="12699" algn="ctr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lIns="92075" tIns="46038" rIns="92075" bIns="46038" anchor="ctr">
                <a:spAutoFit/>
              </a:bodyPr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9" name="Rectangle 6">
                <a:extLst>
                  <a:ext uri="{FF2B5EF4-FFF2-40B4-BE49-F238E27FC236}">
                    <a16:creationId xmlns:a16="http://schemas.microsoft.com/office/drawing/2014/main" id="{B0982776-F327-9BF3-16DF-4B24B42DE9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72000" y="1357313"/>
                <a:ext cx="1357313" cy="3929062"/>
              </a:xfrm>
              <a:prstGeom prst="rect">
                <a:avLst/>
              </a:prstGeom>
              <a:solidFill>
                <a:srgbClr val="FFC000">
                  <a:alpha val="59999"/>
                </a:srgbClr>
              </a:solidFill>
              <a:ln w="12699" algn="ctr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lIns="92075" tIns="46038" rIns="92075" bIns="46038" anchor="ctr">
                <a:spAutoFit/>
              </a:bodyPr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30AF9080-F357-83E3-9E69-79D9C56B6A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29313" y="1357313"/>
                <a:ext cx="1357312" cy="3929062"/>
              </a:xfrm>
              <a:prstGeom prst="rect">
                <a:avLst/>
              </a:prstGeom>
              <a:solidFill>
                <a:srgbClr val="CC3300">
                  <a:alpha val="59999"/>
                </a:srgbClr>
              </a:solidFill>
              <a:ln w="12699" algn="ctr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lIns="92075" tIns="46038" rIns="92075" bIns="46038" anchor="ctr">
                <a:spAutoFit/>
              </a:bodyPr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95169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B49E1-EAB3-5E1C-1B77-C2F00E09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plus 10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63BEE-CCDB-EC72-6336-2F920940F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State you design challenge</a:t>
            </a:r>
          </a:p>
          <a:p>
            <a:pPr marL="0" indent="0">
              <a:buNone/>
            </a:pPr>
            <a:r>
              <a:rPr lang="en-US" dirty="0"/>
              <a:t>2. Generate 10+ designs that address that challenge</a:t>
            </a:r>
          </a:p>
          <a:p>
            <a:pPr marL="0" indent="0">
              <a:buNone/>
            </a:pPr>
            <a:r>
              <a:rPr lang="en-US" dirty="0"/>
              <a:t>3. Reduce the number of design concepts</a:t>
            </a:r>
          </a:p>
          <a:p>
            <a:pPr marL="0" indent="0">
              <a:buNone/>
            </a:pPr>
            <a:r>
              <a:rPr lang="en-US" dirty="0"/>
              <a:t>4. Choose the most promising concept(s)</a:t>
            </a:r>
          </a:p>
          <a:p>
            <a:pPr marL="0" indent="0">
              <a:buNone/>
            </a:pPr>
            <a:r>
              <a:rPr lang="en-US" dirty="0"/>
              <a:t>5. Produce 10 details /variations</a:t>
            </a:r>
          </a:p>
          <a:p>
            <a:pPr marL="0" indent="0">
              <a:buNone/>
            </a:pPr>
            <a:r>
              <a:rPr lang="en-US" dirty="0"/>
              <a:t>6. Present and get feedback</a:t>
            </a:r>
          </a:p>
          <a:p>
            <a:pPr marL="0" indent="0">
              <a:buNone/>
            </a:pPr>
            <a:r>
              <a:rPr lang="en-US" dirty="0"/>
              <a:t>7. Refine, repeat, continue down the design funnel </a:t>
            </a:r>
          </a:p>
        </p:txBody>
      </p:sp>
    </p:spTree>
    <p:extLst>
      <p:ext uri="{BB962C8B-B14F-4D97-AF65-F5344CB8AC3E}">
        <p14:creationId xmlns:p14="http://schemas.microsoft.com/office/powerpoint/2010/main" val="253028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C83B-C000-03FE-C0C3-0F7A7192D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Variation on 10-plus-10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C62E0-BCFB-3949-57CC-9C01EEED0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producing 10 novel sketches is hard, 10 minutes plus 10 minutes</a:t>
            </a:r>
          </a:p>
          <a:p>
            <a:pPr lvl="1"/>
            <a:r>
              <a:rPr lang="en-US" dirty="0"/>
              <a:t>Sketch for 10 minutes</a:t>
            </a:r>
          </a:p>
          <a:p>
            <a:pPr lvl="1"/>
            <a:r>
              <a:rPr lang="en-US" dirty="0"/>
              <a:t>Reduce, refine</a:t>
            </a:r>
          </a:p>
          <a:p>
            <a:pPr lvl="1"/>
            <a:r>
              <a:rPr lang="en-US" dirty="0"/>
              <a:t>Sketch for 10 minutes</a:t>
            </a:r>
          </a:p>
        </p:txBody>
      </p:sp>
    </p:spTree>
    <p:extLst>
      <p:ext uri="{BB962C8B-B14F-4D97-AF65-F5344CB8AC3E}">
        <p14:creationId xmlns:p14="http://schemas.microsoft.com/office/powerpoint/2010/main" val="3666399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D31A-113F-4F49-8358-0AAB545C6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Week 2: Wednesday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E574D-13A6-554C-9BD2-1B8FBDA8F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Dr. Jillian </a:t>
            </a:r>
            <a:r>
              <a:rPr lang="en-US" dirty="0" err="1"/>
              <a:t>Aurisano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Plan for today: </a:t>
            </a:r>
          </a:p>
          <a:p>
            <a:pPr lvl="1"/>
            <a:r>
              <a:rPr lang="en-US" dirty="0"/>
              <a:t>Announcements/Course logistics</a:t>
            </a:r>
          </a:p>
          <a:p>
            <a:pPr lvl="1"/>
            <a:r>
              <a:rPr lang="en-US" dirty="0"/>
              <a:t>Why sketch</a:t>
            </a:r>
          </a:p>
          <a:p>
            <a:pPr lvl="1"/>
            <a:r>
              <a:rPr lang="en-US" dirty="0"/>
              <a:t>Sketching activity </a:t>
            </a:r>
          </a:p>
          <a:p>
            <a:pPr marL="457200" lvl="1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0819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CF5A1-6359-36B4-7DE3-AFBC94E3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State your design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C7519-EE83-2DBB-178E-4A7127AFF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A design challenge is:</a:t>
            </a:r>
          </a:p>
          <a:p>
            <a:pPr lvl="1"/>
            <a:r>
              <a:rPr lang="en-US" dirty="0"/>
              <a:t>a particular problem you want to solve, </a:t>
            </a:r>
          </a:p>
          <a:p>
            <a:pPr lvl="1"/>
            <a:r>
              <a:rPr lang="en-US" dirty="0"/>
              <a:t>a particular need you want to address, </a:t>
            </a:r>
          </a:p>
          <a:p>
            <a:pPr lvl="1"/>
            <a:r>
              <a:rPr lang="en-US" dirty="0"/>
              <a:t>a particular possibility raised by a new technology</a:t>
            </a:r>
          </a:p>
          <a:p>
            <a:r>
              <a:rPr lang="en-US" dirty="0"/>
              <a:t>Be specific</a:t>
            </a:r>
          </a:p>
          <a:p>
            <a:r>
              <a:rPr lang="en-US" dirty="0"/>
              <a:t>Example: Suppose you are creating an app to share photos between people who are in the same physical area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NOT specific: </a:t>
            </a:r>
            <a:r>
              <a:rPr lang="en-US" dirty="0"/>
              <a:t>an app to enable people to share photos when they are in the same physical area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Specific:</a:t>
            </a:r>
            <a:r>
              <a:rPr lang="en-US" dirty="0"/>
              <a:t> enable two people to activate a connection between their devices without a long or complex authentication protocol </a:t>
            </a:r>
          </a:p>
        </p:txBody>
      </p:sp>
    </p:spTree>
    <p:extLst>
      <p:ext uri="{BB962C8B-B14F-4D97-AF65-F5344CB8AC3E}">
        <p14:creationId xmlns:p14="http://schemas.microsoft.com/office/powerpoint/2010/main" val="2940119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FDF2-D1BB-0863-BE8E-678F03EFD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Generate (Sketch) 10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296C1-B30F-39E7-647E-7F8BDF84A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17272"/>
          </a:xfrm>
        </p:spPr>
        <p:txBody>
          <a:bodyPr/>
          <a:lstStyle/>
          <a:p>
            <a:r>
              <a:rPr lang="en-US" dirty="0"/>
              <a:t>This is like brainstorming</a:t>
            </a:r>
          </a:p>
          <a:p>
            <a:r>
              <a:rPr lang="en-US" dirty="0"/>
              <a:t>Goal: Be creative and diverse.  No judgement!</a:t>
            </a:r>
          </a:p>
        </p:txBody>
      </p:sp>
      <p:pic>
        <p:nvPicPr>
          <p:cNvPr id="1028" name="Picture 4" descr="Image of There are no bad ideas in brainstorming, Lemon.">
            <a:extLst>
              <a:ext uri="{FF2B5EF4-FFF2-40B4-BE49-F238E27FC236}">
                <a16:creationId xmlns:a16="http://schemas.microsoft.com/office/drawing/2014/main" id="{1DB4AF85-BD1E-FC5D-E91A-5A808C380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3429000"/>
            <a:ext cx="5080000" cy="28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51786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FDF2-D1BB-0863-BE8E-678F03EFD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Generate (Sketch) 10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296C1-B30F-39E7-647E-7F8BDF84A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67703" cy="4351338"/>
          </a:xfrm>
        </p:spPr>
        <p:txBody>
          <a:bodyPr/>
          <a:lstStyle/>
          <a:p>
            <a:r>
              <a:rPr lang="en-US" dirty="0"/>
              <a:t>Quick sketches: </a:t>
            </a:r>
          </a:p>
          <a:p>
            <a:pPr lvl="1"/>
            <a:r>
              <a:rPr lang="en-US" dirty="0"/>
              <a:t>Minimal detail – can just include what is required to express the concept</a:t>
            </a:r>
          </a:p>
          <a:p>
            <a:pPr lvl="2"/>
            <a:r>
              <a:rPr lang="en-US" dirty="0"/>
              <a:t>Not the time to sketch what the UI looks like in detail</a:t>
            </a:r>
          </a:p>
          <a:p>
            <a:pPr lvl="2"/>
            <a:r>
              <a:rPr lang="en-US" dirty="0"/>
              <a:t>Not the time for elaborate storyboarding</a:t>
            </a:r>
          </a:p>
          <a:p>
            <a:pPr lvl="2"/>
            <a:r>
              <a:rPr lang="en-US" dirty="0"/>
              <a:t>No need to be an artist</a:t>
            </a:r>
          </a:p>
          <a:p>
            <a:pPr lvl="2"/>
            <a:r>
              <a:rPr lang="en-US" dirty="0"/>
              <a:t>Can include annotations or text description </a:t>
            </a:r>
          </a:p>
          <a:p>
            <a:pPr lvl="1"/>
            <a:r>
              <a:rPr lang="en-US" dirty="0"/>
              <a:t>Why is this potentially better? 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362DF93B-94DE-36B8-650E-089EEEB83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91"/>
          <a:stretch>
            <a:fillRect/>
          </a:stretch>
        </p:blipFill>
        <p:spPr bwMode="auto">
          <a:xfrm>
            <a:off x="7824222" y="685007"/>
            <a:ext cx="3640137" cy="2011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4B7724-2866-3CDC-2450-190444F9488B}"/>
              </a:ext>
            </a:extLst>
          </p:cNvPr>
          <p:cNvSpPr txBox="1"/>
          <p:nvPr/>
        </p:nvSpPr>
        <p:spPr>
          <a:xfrm>
            <a:off x="9305649" y="315675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 this: </a:t>
            </a:r>
          </a:p>
        </p:txBody>
      </p:sp>
      <p:pic>
        <p:nvPicPr>
          <p:cNvPr id="8" name="Picture 7" descr="A paper with writing on it&#10;&#10;Description automatically generated">
            <a:extLst>
              <a:ext uri="{FF2B5EF4-FFF2-40B4-BE49-F238E27FC236}">
                <a16:creationId xmlns:a16="http://schemas.microsoft.com/office/drawing/2014/main" id="{24D79172-CC8F-2817-CB48-101CDAF3C6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672"/>
          <a:stretch/>
        </p:blipFill>
        <p:spPr>
          <a:xfrm>
            <a:off x="7237435" y="3970764"/>
            <a:ext cx="4506578" cy="25221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902098-F6D1-20BD-25C3-DD71E42376F5}"/>
              </a:ext>
            </a:extLst>
          </p:cNvPr>
          <p:cNvSpPr txBox="1"/>
          <p:nvPr/>
        </p:nvSpPr>
        <p:spPr>
          <a:xfrm>
            <a:off x="8914356" y="3429000"/>
            <a:ext cx="9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But this</a:t>
            </a:r>
          </a:p>
        </p:txBody>
      </p:sp>
    </p:spTree>
    <p:extLst>
      <p:ext uri="{BB962C8B-B14F-4D97-AF65-F5344CB8AC3E}">
        <p14:creationId xmlns:p14="http://schemas.microsoft.com/office/powerpoint/2010/main" val="1325828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EFDF2-D1BB-0863-BE8E-678F03EFD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Generate (Sketch) 10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296C1-B30F-39E7-647E-7F8BDF84A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6770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Quick sketches: </a:t>
            </a:r>
          </a:p>
          <a:p>
            <a:pPr lvl="1"/>
            <a:r>
              <a:rPr lang="en-US" dirty="0"/>
              <a:t>Minimal detail – can just include what is required to express the concept</a:t>
            </a:r>
          </a:p>
          <a:p>
            <a:pPr lvl="2"/>
            <a:r>
              <a:rPr lang="en-US" dirty="0"/>
              <a:t>Not the time to sketch what the UI looks like in detail</a:t>
            </a:r>
          </a:p>
          <a:p>
            <a:pPr lvl="2"/>
            <a:r>
              <a:rPr lang="en-US" dirty="0"/>
              <a:t>Not the time for elaborate storyboarding</a:t>
            </a:r>
          </a:p>
          <a:p>
            <a:pPr lvl="2"/>
            <a:r>
              <a:rPr lang="en-US" dirty="0"/>
              <a:t>No need to be an artist</a:t>
            </a:r>
          </a:p>
          <a:p>
            <a:pPr lvl="2"/>
            <a:r>
              <a:rPr lang="en-US" dirty="0"/>
              <a:t>Can include annotations or text description </a:t>
            </a:r>
          </a:p>
          <a:p>
            <a:pPr lvl="1"/>
            <a:r>
              <a:rPr lang="en-US" dirty="0"/>
              <a:t>Why is this potentially better?</a:t>
            </a:r>
          </a:p>
          <a:p>
            <a:pPr lvl="2"/>
            <a:r>
              <a:rPr lang="en-US" dirty="0"/>
              <a:t>Sketch many ideas!  </a:t>
            </a:r>
          </a:p>
          <a:p>
            <a:pPr lvl="2"/>
            <a:r>
              <a:rPr lang="en-US" dirty="0"/>
              <a:t>Sketch in a way that leaves an opening for the design funnel to refine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362DF93B-94DE-36B8-650E-089EEEB83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91"/>
          <a:stretch>
            <a:fillRect/>
          </a:stretch>
        </p:blipFill>
        <p:spPr bwMode="auto">
          <a:xfrm>
            <a:off x="7824222" y="685007"/>
            <a:ext cx="3640137" cy="2011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4B7724-2866-3CDC-2450-190444F9488B}"/>
              </a:ext>
            </a:extLst>
          </p:cNvPr>
          <p:cNvSpPr txBox="1"/>
          <p:nvPr/>
        </p:nvSpPr>
        <p:spPr>
          <a:xfrm>
            <a:off x="9305649" y="315675"/>
            <a:ext cx="1061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Not this: </a:t>
            </a:r>
          </a:p>
        </p:txBody>
      </p:sp>
      <p:pic>
        <p:nvPicPr>
          <p:cNvPr id="8" name="Picture 7" descr="A paper with writing on it&#10;&#10;Description automatically generated">
            <a:extLst>
              <a:ext uri="{FF2B5EF4-FFF2-40B4-BE49-F238E27FC236}">
                <a16:creationId xmlns:a16="http://schemas.microsoft.com/office/drawing/2014/main" id="{24D79172-CC8F-2817-CB48-101CDAF3C6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672"/>
          <a:stretch/>
        </p:blipFill>
        <p:spPr>
          <a:xfrm>
            <a:off x="7237435" y="3970764"/>
            <a:ext cx="4506578" cy="25221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902098-F6D1-20BD-25C3-DD71E42376F5}"/>
              </a:ext>
            </a:extLst>
          </p:cNvPr>
          <p:cNvSpPr txBox="1"/>
          <p:nvPr/>
        </p:nvSpPr>
        <p:spPr>
          <a:xfrm>
            <a:off x="8914356" y="3429000"/>
            <a:ext cx="9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But this</a:t>
            </a:r>
          </a:p>
        </p:txBody>
      </p:sp>
    </p:spTree>
    <p:extLst>
      <p:ext uri="{BB962C8B-B14F-4D97-AF65-F5344CB8AC3E}">
        <p14:creationId xmlns:p14="http://schemas.microsoft.com/office/powerpoint/2010/main" val="42920465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5FF29-C5FC-5D77-6625-C1B03EE2B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Reduce the number of design concepts</a:t>
            </a:r>
            <a:br>
              <a:rPr lang="en-US" dirty="0"/>
            </a:br>
            <a:r>
              <a:rPr lang="en-US" dirty="0"/>
              <a:t>4. Choose the most promising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C35E7-AB7F-157E-AD44-C4129FBE5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concepts may stand out as less promising, or less useful</a:t>
            </a:r>
          </a:p>
          <a:p>
            <a:r>
              <a:rPr lang="en-US" dirty="0"/>
              <a:t>It can be hard to discard ideas, but you have to winnow at some point</a:t>
            </a:r>
          </a:p>
          <a:p>
            <a:endParaRPr lang="en-US" dirty="0"/>
          </a:p>
          <a:p>
            <a:r>
              <a:rPr lang="en-US" dirty="0"/>
              <a:t>Which concepts are the most promising</a:t>
            </a:r>
          </a:p>
          <a:p>
            <a:r>
              <a:rPr lang="en-US" dirty="0"/>
              <a:t>Note down if you have criteria you are using for winnowing ideas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73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32C4E-9180-20B6-F8BD-24AEFAD6E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Produce 10 details and/or alternatives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78A32-96C3-6580-28FD-B2AEB50D5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may mean adding more details:</a:t>
            </a:r>
          </a:p>
          <a:p>
            <a:pPr lvl="1"/>
            <a:r>
              <a:rPr lang="en-US" dirty="0"/>
              <a:t>Break your idea down into more steps</a:t>
            </a:r>
          </a:p>
          <a:p>
            <a:pPr lvl="1"/>
            <a:r>
              <a:rPr lang="en-US" dirty="0"/>
              <a:t>Take an aspect that is hazy, and try supplying more details </a:t>
            </a:r>
          </a:p>
          <a:p>
            <a:r>
              <a:rPr lang="en-US" dirty="0"/>
              <a:t>It may mean exploring alternatives from the starting point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goal is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elaborate in different ways and explore alternatives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8572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D9D55-E614-58B8-5DAD-14CF457C3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Present your ideas to a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720C7-4ED1-D6FE-2708-6CA9278CB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this stage- other designers…. </a:t>
            </a:r>
          </a:p>
          <a:p>
            <a:r>
              <a:rPr lang="en-US" dirty="0"/>
              <a:t>Get some feedback- look over the ideas and discuss</a:t>
            </a:r>
          </a:p>
          <a:p>
            <a:r>
              <a:rPr lang="en-US" dirty="0"/>
              <a:t>Ask for suggestions</a:t>
            </a:r>
          </a:p>
        </p:txBody>
      </p:sp>
    </p:spTree>
    <p:extLst>
      <p:ext uri="{BB962C8B-B14F-4D97-AF65-F5344CB8AC3E}">
        <p14:creationId xmlns:p14="http://schemas.microsoft.com/office/powerpoint/2010/main" val="4000237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0E41D-30A5-886C-4236-2404C14AA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Refine, repeat</a:t>
            </a:r>
          </a:p>
        </p:txBody>
      </p:sp>
      <p:grpSp>
        <p:nvGrpSpPr>
          <p:cNvPr id="4" name="Group 15">
            <a:extLst>
              <a:ext uri="{FF2B5EF4-FFF2-40B4-BE49-F238E27FC236}">
                <a16:creationId xmlns:a16="http://schemas.microsoft.com/office/drawing/2014/main" id="{5887D4D2-F677-82A3-494D-4308D620CD1C}"/>
              </a:ext>
            </a:extLst>
          </p:cNvPr>
          <p:cNvGrpSpPr>
            <a:grpSpLocks/>
          </p:cNvGrpSpPr>
          <p:nvPr/>
        </p:nvGrpSpPr>
        <p:grpSpPr bwMode="auto">
          <a:xfrm>
            <a:off x="1651041" y="2156114"/>
            <a:ext cx="5786438" cy="3643313"/>
            <a:chOff x="500063" y="1285875"/>
            <a:chExt cx="8215312" cy="4811713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ED069B5C-7800-7138-926D-9DA0DE1F0A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063" y="1285875"/>
              <a:ext cx="8215312" cy="4811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699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</p:pic>
        <p:grpSp>
          <p:nvGrpSpPr>
            <p:cNvPr id="6" name="Group 14">
              <a:extLst>
                <a:ext uri="{FF2B5EF4-FFF2-40B4-BE49-F238E27FC236}">
                  <a16:creationId xmlns:a16="http://schemas.microsoft.com/office/drawing/2014/main" id="{89D12DB9-F00E-2253-B88F-70F96CA985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57375" y="1357313"/>
              <a:ext cx="5429250" cy="3929062"/>
              <a:chOff x="1857375" y="1357313"/>
              <a:chExt cx="5429250" cy="3929062"/>
            </a:xfrm>
          </p:grpSpPr>
          <p:sp>
            <p:nvSpPr>
              <p:cNvPr id="7" name="Rectangle 4">
                <a:extLst>
                  <a:ext uri="{FF2B5EF4-FFF2-40B4-BE49-F238E27FC236}">
                    <a16:creationId xmlns:a16="http://schemas.microsoft.com/office/drawing/2014/main" id="{8374174E-62FB-FDD1-014C-0CE1506826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57375" y="1357313"/>
                <a:ext cx="1357313" cy="3929062"/>
              </a:xfrm>
              <a:prstGeom prst="rect">
                <a:avLst/>
              </a:prstGeom>
              <a:solidFill>
                <a:srgbClr val="FFFF99">
                  <a:alpha val="59999"/>
                </a:srgbClr>
              </a:solidFill>
              <a:ln w="12699" algn="ctr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lIns="92075" tIns="46038" rIns="92075" bIns="46038" anchor="ctr">
                <a:spAutoFit/>
              </a:bodyPr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8" name="Rectangle 5">
                <a:extLst>
                  <a:ext uri="{FF2B5EF4-FFF2-40B4-BE49-F238E27FC236}">
                    <a16:creationId xmlns:a16="http://schemas.microsoft.com/office/drawing/2014/main" id="{EC9B423F-8F94-F895-92CA-3AA47667D1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4688" y="1357313"/>
                <a:ext cx="1357312" cy="3929062"/>
              </a:xfrm>
              <a:prstGeom prst="rect">
                <a:avLst/>
              </a:prstGeom>
              <a:solidFill>
                <a:srgbClr val="FFFF00">
                  <a:alpha val="59999"/>
                </a:srgbClr>
              </a:solidFill>
              <a:ln w="12699" algn="ctr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lIns="92075" tIns="46038" rIns="92075" bIns="46038" anchor="ctr">
                <a:spAutoFit/>
              </a:bodyPr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9" name="Rectangle 6">
                <a:extLst>
                  <a:ext uri="{FF2B5EF4-FFF2-40B4-BE49-F238E27FC236}">
                    <a16:creationId xmlns:a16="http://schemas.microsoft.com/office/drawing/2014/main" id="{A9157AAC-2C08-1A29-85A0-F4337BA665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72000" y="1357313"/>
                <a:ext cx="1357313" cy="3929062"/>
              </a:xfrm>
              <a:prstGeom prst="rect">
                <a:avLst/>
              </a:prstGeom>
              <a:solidFill>
                <a:srgbClr val="FFC000">
                  <a:alpha val="59999"/>
                </a:srgbClr>
              </a:solidFill>
              <a:ln w="12699" algn="ctr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lIns="92075" tIns="46038" rIns="92075" bIns="46038" anchor="ctr">
                <a:spAutoFit/>
              </a:bodyPr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0" name="Rectangle 7">
                <a:extLst>
                  <a:ext uri="{FF2B5EF4-FFF2-40B4-BE49-F238E27FC236}">
                    <a16:creationId xmlns:a16="http://schemas.microsoft.com/office/drawing/2014/main" id="{2755946B-EAD4-9C26-AF15-A754D36BC8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29313" y="1357313"/>
                <a:ext cx="1357312" cy="3929062"/>
              </a:xfrm>
              <a:prstGeom prst="rect">
                <a:avLst/>
              </a:prstGeom>
              <a:solidFill>
                <a:srgbClr val="CC3300">
                  <a:alpha val="59999"/>
                </a:srgbClr>
              </a:solidFill>
              <a:ln w="12699" algn="ctr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lIns="92075" tIns="46038" rIns="92075" bIns="46038" anchor="ctr">
                <a:spAutoFit/>
              </a:bodyPr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902030302020204" pitchFamily="66" charset="0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8659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B0A55-7E69-2FA0-F87F-9DCEEA92A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7EAF3-4CC4-F361-3FEF-BE771587F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sz="2800" dirty="0"/>
              <a:t>Designing an app so people can share things with someone nearby</a:t>
            </a:r>
          </a:p>
          <a:p>
            <a:pPr marL="0" indent="0">
              <a:buNone/>
            </a:pPr>
            <a:endParaRPr lang="en-CA" sz="2800" dirty="0"/>
          </a:p>
          <a:p>
            <a:pPr marL="0" indent="0">
              <a:buNone/>
            </a:pPr>
            <a:r>
              <a:rPr lang="en-CA" sz="2800" dirty="0"/>
              <a:t>1. State your design challenge: </a:t>
            </a:r>
          </a:p>
          <a:p>
            <a:pPr marL="0" indent="0">
              <a:buNone/>
            </a:pPr>
            <a:r>
              <a:rPr lang="en-CA" sz="2800" dirty="0">
                <a:solidFill>
                  <a:schemeClr val="accent1">
                    <a:lumMod val="75000"/>
                  </a:schemeClr>
                </a:solidFill>
              </a:rPr>
              <a:t>How can two people connect their mobile devices for information exchange (e.g., photo transfer) without resorting to dialog boxes or other tedious interface requests? </a:t>
            </a:r>
          </a:p>
          <a:p>
            <a:pPr marL="0" indent="0">
              <a:buNone/>
            </a:pPr>
            <a:endParaRPr lang="en-CA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193675" lvl="1" indent="0" eaLnBrk="1" hangingPunct="1">
              <a:buFontTx/>
              <a:buNone/>
              <a:defRPr/>
            </a:pPr>
            <a:r>
              <a:rPr lang="en-US" sz="3200" dirty="0"/>
              <a:t>Assumptions</a:t>
            </a:r>
          </a:p>
          <a:p>
            <a:pPr marL="650875" lvl="1" indent="-457200" eaLnBrk="1" hangingPunct="1">
              <a:defRPr/>
            </a:pPr>
            <a:r>
              <a:rPr lang="en-US" sz="2800" dirty="0"/>
              <a:t>mobile device detects nearby phones </a:t>
            </a:r>
          </a:p>
          <a:p>
            <a:pPr marL="650875" lvl="1" indent="-457200" eaLnBrk="1" hangingPunct="1">
              <a:defRPr/>
            </a:pPr>
            <a:r>
              <a:rPr lang="en-US" sz="2800" dirty="0"/>
              <a:t>they can initially do some limited communication</a:t>
            </a:r>
          </a:p>
          <a:p>
            <a:pPr marL="650875" lvl="1" indent="-457200" eaLnBrk="1" hangingPunct="1">
              <a:defRPr/>
            </a:pPr>
            <a:r>
              <a:rPr lang="en-US" sz="2800" dirty="0"/>
              <a:t>you and the person can perform some action that both phones recognize as a ‘handshake’ affirming a full connection is desired</a:t>
            </a:r>
            <a:endParaRPr lang="en-CA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8859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B8992-676A-B5D7-7FA3-E995BD820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Generate 10 competing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BC106-AB27-6AE7-39B3-88EE58053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25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1. Enter a keyword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2C20AC9-4CA3-DD1A-D2B5-0927C2CD1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96"/>
          <a:stretch>
            <a:fillRect/>
          </a:stretch>
        </p:blipFill>
        <p:spPr bwMode="auto">
          <a:xfrm>
            <a:off x="3540105" y="2219325"/>
            <a:ext cx="7705725" cy="463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0759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DFB2A-313A-0E9B-201E-BBC5C1BB4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/ Course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70C85-8EAF-9A47-5380-1C080A028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Sketching activities</a:t>
            </a:r>
          </a:p>
          <a:p>
            <a:pPr lvl="1"/>
            <a:r>
              <a:rPr lang="en-US" dirty="0"/>
              <a:t>SAVE YOUR SKETCHES! </a:t>
            </a:r>
          </a:p>
          <a:p>
            <a:r>
              <a:rPr lang="en-US" dirty="0"/>
              <a:t>Homework 1- how did it go?  </a:t>
            </a:r>
          </a:p>
          <a:p>
            <a:pPr lvl="1"/>
            <a:r>
              <a:rPr lang="en-US" dirty="0"/>
              <a:t>Coding support today after class</a:t>
            </a:r>
          </a:p>
          <a:p>
            <a:pPr lvl="1"/>
            <a:r>
              <a:rPr lang="en-US" dirty="0"/>
              <a:t>Also TA Colin has office hours </a:t>
            </a:r>
          </a:p>
          <a:p>
            <a:r>
              <a:rPr lang="en-US" dirty="0"/>
              <a:t>Homework 2- posted</a:t>
            </a:r>
          </a:p>
          <a:p>
            <a:r>
              <a:rPr lang="en-US" dirty="0"/>
              <a:t>Project 1- questions</a:t>
            </a:r>
          </a:p>
          <a:p>
            <a:pPr lvl="1"/>
            <a:r>
              <a:rPr lang="en-US" dirty="0"/>
              <a:t>Note- use Svelte not </a:t>
            </a:r>
            <a:r>
              <a:rPr lang="en-US" dirty="0" err="1"/>
              <a:t>SvelteKit</a:t>
            </a:r>
            <a:endParaRPr lang="en-US" dirty="0"/>
          </a:p>
          <a:p>
            <a:pPr lvl="2"/>
            <a:r>
              <a:rPr lang="en-US" dirty="0"/>
              <a:t>Why…. </a:t>
            </a:r>
          </a:p>
        </p:txBody>
      </p:sp>
    </p:spTree>
    <p:extLst>
      <p:ext uri="{BB962C8B-B14F-4D97-AF65-F5344CB8AC3E}">
        <p14:creationId xmlns:p14="http://schemas.microsoft.com/office/powerpoint/2010/main" val="40996636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2151C-567B-97D8-9291-EE7444DFA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you!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88051-BDAD-DAD8-7162-57B78906A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 partner</a:t>
            </a:r>
          </a:p>
          <a:p>
            <a:r>
              <a:rPr lang="en-US" dirty="0"/>
              <a:t>Go to canvas and open sketching activity 1 under week 3 </a:t>
            </a:r>
          </a:p>
          <a:p>
            <a:r>
              <a:rPr lang="en-US" dirty="0"/>
              <a:t>Generate 10 competing concepts together</a:t>
            </a:r>
          </a:p>
          <a:p>
            <a:r>
              <a:rPr lang="en-US" dirty="0"/>
              <a:t>BUT- both people must generate 5 sketches.  Let’s ALL practice. </a:t>
            </a:r>
          </a:p>
          <a:p>
            <a:r>
              <a:rPr lang="en-US" dirty="0"/>
              <a:t>We will reconvene to discuss what we came up with</a:t>
            </a:r>
          </a:p>
          <a:p>
            <a:r>
              <a:rPr lang="en-US" dirty="0"/>
              <a:t>THEN we will do an elaboration step with one concept, and elaborate </a:t>
            </a:r>
          </a:p>
        </p:txBody>
      </p:sp>
    </p:spTree>
    <p:extLst>
      <p:ext uri="{BB962C8B-B14F-4D97-AF65-F5344CB8AC3E}">
        <p14:creationId xmlns:p14="http://schemas.microsoft.com/office/powerpoint/2010/main" val="36208026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8FA4F-009C-A85D-0B75-39DB7DD24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 about ‘10’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5B8C6-A533-38D4-580F-47FB00179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Last year:</a:t>
            </a:r>
          </a:p>
          <a:p>
            <a:pPr lvl="1"/>
            <a:r>
              <a:rPr lang="en-US" dirty="0"/>
              <a:t>Difficulties coming up with 10 alternatives, and 10 drill-down explorations for a given challenge</a:t>
            </a:r>
          </a:p>
          <a:p>
            <a:pPr lvl="2"/>
            <a:r>
              <a:rPr lang="en-US" dirty="0"/>
              <a:t>Do your best to do 10</a:t>
            </a:r>
          </a:p>
          <a:p>
            <a:pPr lvl="2"/>
            <a:r>
              <a:rPr lang="en-US" dirty="0"/>
              <a:t>If struggling: 10-minutes-plus-10 -minutes </a:t>
            </a:r>
          </a:p>
          <a:p>
            <a:pPr lvl="1"/>
            <a:r>
              <a:rPr lang="en-US" dirty="0"/>
              <a:t>Sketches very detailed</a:t>
            </a:r>
          </a:p>
          <a:p>
            <a:pPr lvl="2"/>
            <a:r>
              <a:rPr lang="en-US" dirty="0"/>
              <a:t>Remember- keep it simple</a:t>
            </a:r>
          </a:p>
          <a:p>
            <a:pPr lvl="1"/>
            <a:r>
              <a:rPr lang="en-US" dirty="0"/>
              <a:t>Want to start with words</a:t>
            </a:r>
          </a:p>
          <a:p>
            <a:pPr lvl="2"/>
            <a:r>
              <a:rPr lang="en-US" dirty="0"/>
              <a:t>That’s ok.  Just do some sketching to flesh it out.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842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0769E-3787-E4EC-72B0-CD90548B7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91D9C-6D07-7F7F-C260-663DF5424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 small group, </a:t>
            </a:r>
          </a:p>
          <a:p>
            <a:pPr lvl="1"/>
            <a:r>
              <a:rPr lang="en-US" dirty="0"/>
              <a:t>Identify some design challenges with your tracking and journaling application</a:t>
            </a:r>
          </a:p>
          <a:p>
            <a:pPr lvl="1"/>
            <a:r>
              <a:rPr lang="en-US" dirty="0"/>
              <a:t>Would you be able to elaborate on these through sketching? 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508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A3E7A-EB9E-1C59-CACD-215A0C0F8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Today: let’s start sketching!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A359A-1668-9785-91AC-F57C80F5F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Sketching is VERY important in design</a:t>
            </a:r>
          </a:p>
          <a:p>
            <a:r>
              <a:rPr lang="en-US" dirty="0"/>
              <a:t>At multiple stages in our design process </a:t>
            </a:r>
          </a:p>
          <a:p>
            <a:endParaRPr lang="en-US" dirty="0"/>
          </a:p>
          <a:p>
            <a:r>
              <a:rPr lang="en-US" dirty="0"/>
              <a:t>We left off at needs finding, requirements gathering</a:t>
            </a:r>
          </a:p>
          <a:p>
            <a:pPr lvl="1"/>
            <a:r>
              <a:rPr lang="en-US" dirty="0"/>
              <a:t>We did interviews to find out what we want our designs to do</a:t>
            </a:r>
          </a:p>
          <a:p>
            <a:pPr lvl="1"/>
            <a:r>
              <a:rPr lang="en-US" dirty="0"/>
              <a:t>What’s next? How do we explore these design challenges?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Sketching to explore design possibilities </a:t>
            </a:r>
          </a:p>
        </p:txBody>
      </p:sp>
    </p:spTree>
    <p:extLst>
      <p:ext uri="{BB962C8B-B14F-4D97-AF65-F5344CB8AC3E}">
        <p14:creationId xmlns:p14="http://schemas.microsoft.com/office/powerpoint/2010/main" val="3739793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D8BC8-7E6C-E345-DE20-BBE8DE83F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Sketching for brainstorming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5CD6C-8CD4-D00D-FB32-43A7E70AA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 to Chapter 1 (especially 1.4) in Sketching User Experiences workbook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Suppose you have a design challenge you want to explore for a project</a:t>
            </a:r>
          </a:p>
          <a:p>
            <a:r>
              <a:rPr lang="en-US" dirty="0"/>
              <a:t>How can you use sketching to explore this challenge? </a:t>
            </a:r>
          </a:p>
        </p:txBody>
      </p:sp>
    </p:spTree>
    <p:extLst>
      <p:ext uri="{BB962C8B-B14F-4D97-AF65-F5344CB8AC3E}">
        <p14:creationId xmlns:p14="http://schemas.microsoft.com/office/powerpoint/2010/main" val="2343254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584D6-87A0-4991-577C-18BDA93CF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may be tempted to think: Let’s get the design 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1742-8E32-F759-C5CA-4A6396CD2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12" y="1846646"/>
            <a:ext cx="34290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Suppose you have an idea</a:t>
            </a:r>
          </a:p>
          <a:p>
            <a:r>
              <a:rPr lang="en-US" dirty="0"/>
              <a:t>Then you iterate on it, to develop it</a:t>
            </a:r>
          </a:p>
          <a:p>
            <a:r>
              <a:rPr lang="en-US" dirty="0"/>
              <a:t>As you develop it, the idea will get better</a:t>
            </a:r>
          </a:p>
          <a:p>
            <a:r>
              <a:rPr lang="en-US" dirty="0"/>
              <a:t>“Getting the design right”</a:t>
            </a:r>
          </a:p>
          <a:p>
            <a:pPr lvl="1"/>
            <a:r>
              <a:rPr lang="en-US" dirty="0"/>
              <a:t>Improving the design idea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BCB29BA-FF0D-4B02-D713-30CF7F2A7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912" y="2816225"/>
            <a:ext cx="3895725" cy="367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60664ABA-8EFF-01B0-0CEE-379B38BC9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3697" y="2738383"/>
            <a:ext cx="3787775" cy="367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25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1742-8E32-F759-C5CA-4A6396CD2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12" y="1846646"/>
            <a:ext cx="34290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Suppose you have an idea</a:t>
            </a:r>
          </a:p>
          <a:p>
            <a:r>
              <a:rPr lang="en-US" dirty="0"/>
              <a:t>Then you iterate on it, to develop it</a:t>
            </a:r>
          </a:p>
          <a:p>
            <a:r>
              <a:rPr lang="en-US" dirty="0"/>
              <a:t>As you develop it, the idea will get better</a:t>
            </a:r>
          </a:p>
          <a:p>
            <a:r>
              <a:rPr lang="en-US" dirty="0"/>
              <a:t>“Getting the design right”</a:t>
            </a:r>
          </a:p>
          <a:p>
            <a:pPr lvl="1"/>
            <a:r>
              <a:rPr lang="en-US" dirty="0"/>
              <a:t>Improving the design idea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BCB29BA-FF0D-4B02-D713-30CF7F2A7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912" y="2816225"/>
            <a:ext cx="3895725" cy="367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60664ABA-8EFF-01B0-0CEE-379B38BC9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3697" y="2738383"/>
            <a:ext cx="3787775" cy="367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567601-33D5-D3C6-1B3C-79660C3642A5}"/>
              </a:ext>
            </a:extLst>
          </p:cNvPr>
          <p:cNvSpPr/>
          <p:nvPr/>
        </p:nvSpPr>
        <p:spPr>
          <a:xfrm>
            <a:off x="3973400" y="1468301"/>
            <a:ext cx="7786688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6000" i="1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But is it the best idea?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42C7014-EFFE-3D00-737D-CF715B6639A6}"/>
              </a:ext>
            </a:extLst>
          </p:cNvPr>
          <p:cNvSpPr txBox="1">
            <a:spLocks/>
          </p:cNvSpPr>
          <p:nvPr/>
        </p:nvSpPr>
        <p:spPr>
          <a:xfrm>
            <a:off x="55097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 may be tempted to think: Let’s get the design right</a:t>
            </a:r>
          </a:p>
        </p:txBody>
      </p:sp>
    </p:spTree>
    <p:extLst>
      <p:ext uri="{BB962C8B-B14F-4D97-AF65-F5344CB8AC3E}">
        <p14:creationId xmlns:p14="http://schemas.microsoft.com/office/powerpoint/2010/main" val="155863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584D6-87A0-4991-577C-18BDA93CF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design 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1742-8E32-F759-C5CA-4A6396CD2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505" y="5131797"/>
            <a:ext cx="8155040" cy="1542529"/>
          </a:xfrm>
        </p:spPr>
        <p:txBody>
          <a:bodyPr/>
          <a:lstStyle/>
          <a:p>
            <a:r>
              <a:rPr lang="en-US" dirty="0"/>
              <a:t>Exploiting a single idea will propel you down a path toward a single convergence point</a:t>
            </a:r>
          </a:p>
          <a:p>
            <a:r>
              <a:rPr lang="en-US" dirty="0"/>
              <a:t>How do we know this is the “best” direction to go?</a:t>
            </a:r>
          </a:p>
        </p:txBody>
      </p:sp>
      <p:pic>
        <p:nvPicPr>
          <p:cNvPr id="7" name="Picture 3" descr="C:\Documents and Settings\buxton.BUXTON\My Documents\My Pictures\sketching\pathProto2.jpg">
            <a:extLst>
              <a:ext uri="{FF2B5EF4-FFF2-40B4-BE49-F238E27FC236}">
                <a16:creationId xmlns:a16="http://schemas.microsoft.com/office/drawing/2014/main" id="{53AAF85C-D078-E2BA-0974-237F37F1C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056" y="1270438"/>
            <a:ext cx="9144000" cy="316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2300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DB929-FF35-9B87-42FC-74798122C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Design Right: The problem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355AF0-536F-7CA8-8303-E2541DF19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81" y="1647031"/>
            <a:ext cx="3671888" cy="356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FD6D7B8-0C44-7CB5-52C0-8F59599CA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144" y="1647031"/>
            <a:ext cx="4321175" cy="356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triped Right Arrow 5">
            <a:extLst>
              <a:ext uri="{FF2B5EF4-FFF2-40B4-BE49-F238E27FC236}">
                <a16:creationId xmlns:a16="http://schemas.microsoft.com/office/drawing/2014/main" id="{F78C9705-A4D4-196C-0797-D94F814B8E88}"/>
              </a:ext>
            </a:extLst>
          </p:cNvPr>
          <p:cNvSpPr/>
          <p:nvPr/>
        </p:nvSpPr>
        <p:spPr bwMode="auto">
          <a:xfrm rot="1276492">
            <a:off x="3917019" y="3661568"/>
            <a:ext cx="2641600" cy="215900"/>
          </a:xfrm>
          <a:prstGeom prst="stripedRightArrow">
            <a:avLst/>
          </a:prstGeom>
          <a:solidFill>
            <a:srgbClr val="FF9900"/>
          </a:solidFill>
          <a:ln w="12699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lIns="92075" tIns="46038" rIns="92075" bIns="46038" anchor="ctr">
            <a:spAutoFit/>
          </a:bodyPr>
          <a:lstStyle/>
          <a:p>
            <a:pPr>
              <a:defRPr/>
            </a:pPr>
            <a:endParaRPr lang="en-CA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320A2161-D600-7B9B-1083-8881FA5A999A}"/>
              </a:ext>
            </a:extLst>
          </p:cNvPr>
          <p:cNvSpPr txBox="1">
            <a:spLocks noChangeArrowheads="1"/>
          </p:cNvSpPr>
          <p:nvPr/>
        </p:nvSpPr>
        <p:spPr>
          <a:xfrm>
            <a:off x="1822560" y="5210968"/>
            <a:ext cx="8281988" cy="1242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8287" lvl="1" indent="0">
              <a:buFontTx/>
              <a:buNone/>
              <a:defRPr/>
            </a:pPr>
            <a:r>
              <a:rPr lang="en-US" sz="1600" dirty="0"/>
              <a:t>fixates on first idea</a:t>
            </a:r>
          </a:p>
          <a:p>
            <a:pPr marL="268287" lvl="1" indent="0">
              <a:buFontTx/>
              <a:buNone/>
              <a:defRPr/>
            </a:pPr>
            <a:r>
              <a:rPr lang="en-US" sz="1600" dirty="0"/>
              <a:t>local hill climbing issue		    did you reach local </a:t>
            </a:r>
            <a:r>
              <a:rPr lang="en-US" sz="1600" i="1" dirty="0"/>
              <a:t>vs.</a:t>
            </a:r>
            <a:r>
              <a:rPr lang="en-US" sz="1600" dirty="0"/>
              <a:t> global maxima?</a:t>
            </a:r>
          </a:p>
          <a:p>
            <a:pPr lvl="1">
              <a:defRPr/>
            </a:pPr>
            <a:endParaRPr lang="en-US" sz="1600" dirty="0"/>
          </a:p>
          <a:p>
            <a:pPr lvl="1">
              <a:buFontTx/>
              <a:buNone/>
              <a:defRPr/>
            </a:pPr>
            <a:endParaRPr lang="en-US" sz="1800" dirty="0"/>
          </a:p>
          <a:p>
            <a:pPr marL="0" indent="0">
              <a:buFontTx/>
              <a:buNone/>
              <a:defRPr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62060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13619</TotalTime>
  <Words>1657</Words>
  <Application>Microsoft Macintosh PowerPoint</Application>
  <PresentationFormat>Widescreen</PresentationFormat>
  <Paragraphs>206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Comic Sans MS</vt:lpstr>
      <vt:lpstr>Office Theme</vt:lpstr>
      <vt:lpstr> User Interface Design  </vt:lpstr>
      <vt:lpstr>UI Week 2: Wednesday</vt:lpstr>
      <vt:lpstr>Announcements / Course logistics</vt:lpstr>
      <vt:lpstr>Today: let’s start sketching! </vt:lpstr>
      <vt:lpstr>Sketching for brainstorming</vt:lpstr>
      <vt:lpstr>We may be tempted to think: Let’s get the design right</vt:lpstr>
      <vt:lpstr>PowerPoint Presentation</vt:lpstr>
      <vt:lpstr>Getting the design right</vt:lpstr>
      <vt:lpstr>Getting the Design Right: The problem </vt:lpstr>
      <vt:lpstr>Example : Cell phone design</vt:lpstr>
      <vt:lpstr>Example : Cell phone design</vt:lpstr>
      <vt:lpstr>Getting the Design Right vs Getting the Right Design</vt:lpstr>
      <vt:lpstr>Getting the Right Design</vt:lpstr>
      <vt:lpstr>Another way to think about it: Elaboration and Reduction</vt:lpstr>
      <vt:lpstr>Where is creativity? </vt:lpstr>
      <vt:lpstr>Design funnel </vt:lpstr>
      <vt:lpstr>Practices for descending the design funnel</vt:lpstr>
      <vt:lpstr>10 plus 10 method</vt:lpstr>
      <vt:lpstr>Variation on 10-plus-10</vt:lpstr>
      <vt:lpstr>1. State your design challenge</vt:lpstr>
      <vt:lpstr>2. Generate (Sketch) 10 ideas</vt:lpstr>
      <vt:lpstr>2. Generate (Sketch) 10 ideas</vt:lpstr>
      <vt:lpstr>2. Generate (Sketch) 10 ideas</vt:lpstr>
      <vt:lpstr>3. Reduce the number of design concepts 4. Choose the most promising</vt:lpstr>
      <vt:lpstr>5. Produce 10 details and/or alternatives</vt:lpstr>
      <vt:lpstr>6. Present your ideas to a group</vt:lpstr>
      <vt:lpstr>7. Refine, repeat</vt:lpstr>
      <vt:lpstr>Practice</vt:lpstr>
      <vt:lpstr>2. Generate 10 competing concepts</vt:lpstr>
      <vt:lpstr>Now you! </vt:lpstr>
      <vt:lpstr>Note about ‘10’</vt:lpstr>
      <vt:lpstr>Our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Aurisano, Jillian M</dc:creator>
  <cp:lastModifiedBy>Aurisano, Jillian (aurisajm)</cp:lastModifiedBy>
  <cp:revision>136</cp:revision>
  <dcterms:created xsi:type="dcterms:W3CDTF">2022-01-10T03:51:18Z</dcterms:created>
  <dcterms:modified xsi:type="dcterms:W3CDTF">2024-09-04T17:14:36Z</dcterms:modified>
</cp:coreProperties>
</file>

<file path=docProps/thumbnail.jpeg>
</file>